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99" r:id="rId3"/>
    <p:sldId id="316" r:id="rId4"/>
    <p:sldId id="304" r:id="rId5"/>
    <p:sldId id="301" r:id="rId6"/>
    <p:sldId id="300" r:id="rId7"/>
    <p:sldId id="298" r:id="rId8"/>
    <p:sldId id="303" r:id="rId9"/>
    <p:sldId id="306" r:id="rId10"/>
    <p:sldId id="307" r:id="rId11"/>
    <p:sldId id="305" r:id="rId12"/>
    <p:sldId id="302" r:id="rId13"/>
    <p:sldId id="308" r:id="rId14"/>
    <p:sldId id="309" r:id="rId15"/>
    <p:sldId id="310" r:id="rId16"/>
    <p:sldId id="311" r:id="rId17"/>
    <p:sldId id="313" r:id="rId18"/>
    <p:sldId id="314" r:id="rId19"/>
    <p:sldId id="312" r:id="rId20"/>
    <p:sldId id="296" r:id="rId21"/>
    <p:sldId id="29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89CFC-5CF5-492D-B90D-36B70ECBF911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pt-BR"/>
        </a:p>
      </dgm:t>
    </dgm:pt>
    <dgm:pt modelId="{C319C2D3-2B27-46C5-AE37-41961520F2DE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05590A33-CC78-4351-BAF9-4881FB3B13FB}" type="parTrans" cxnId="{870E6FAE-0C4D-41C9-A14C-30BF775B5860}">
      <dgm:prSet/>
      <dgm:spPr/>
      <dgm:t>
        <a:bodyPr/>
        <a:lstStyle/>
        <a:p>
          <a:endParaRPr lang="pt-BR"/>
        </a:p>
      </dgm:t>
    </dgm:pt>
    <dgm:pt modelId="{15557BBD-2A26-4EA6-8BBA-34A96E8E3869}" type="sibTrans" cxnId="{870E6FAE-0C4D-41C9-A14C-30BF775B5860}">
      <dgm:prSet/>
      <dgm:spPr/>
      <dgm:t>
        <a:bodyPr/>
        <a:lstStyle/>
        <a:p>
          <a:endParaRPr lang="pt-BR"/>
        </a:p>
      </dgm:t>
    </dgm:pt>
    <dgm:pt modelId="{596C8987-1697-40A2-A20D-DCA8180C533E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EB667371-B833-43A2-8CC8-1F5BB71206C7}" type="parTrans" cxnId="{266FDD2E-56CC-4746-9F8F-0A99DB99764D}">
      <dgm:prSet/>
      <dgm:spPr/>
      <dgm:t>
        <a:bodyPr/>
        <a:lstStyle/>
        <a:p>
          <a:endParaRPr lang="pt-BR"/>
        </a:p>
      </dgm:t>
    </dgm:pt>
    <dgm:pt modelId="{992C1D0C-5FCF-42C1-9A1D-8CE1C95023C3}" type="sibTrans" cxnId="{266FDD2E-56CC-4746-9F8F-0A99DB99764D}">
      <dgm:prSet/>
      <dgm:spPr/>
      <dgm:t>
        <a:bodyPr/>
        <a:lstStyle/>
        <a:p>
          <a:endParaRPr lang="pt-BR"/>
        </a:p>
      </dgm:t>
    </dgm:pt>
    <dgm:pt modelId="{01ECC234-92D2-41F1-A971-F897F19AF7E9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E67419DC-BF21-4EB4-A781-CE55A8B456C1}" type="parTrans" cxnId="{444D78B5-F008-4120-98BA-56FACA779823}">
      <dgm:prSet/>
      <dgm:spPr/>
      <dgm:t>
        <a:bodyPr/>
        <a:lstStyle/>
        <a:p>
          <a:endParaRPr lang="pt-BR"/>
        </a:p>
      </dgm:t>
    </dgm:pt>
    <dgm:pt modelId="{D0B33EE6-4B90-4869-9154-A3D5536C5D2B}" type="sibTrans" cxnId="{444D78B5-F008-4120-98BA-56FACA779823}">
      <dgm:prSet/>
      <dgm:spPr/>
      <dgm:t>
        <a:bodyPr/>
        <a:lstStyle/>
        <a:p>
          <a:endParaRPr lang="pt-BR"/>
        </a:p>
      </dgm:t>
    </dgm:pt>
    <dgm:pt modelId="{064D8BFB-CD3D-4FA3-A2A0-1E4D7F844C62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8377F355-DF7B-4DC7-A0B2-E5DA3BCFF9CB}" type="parTrans" cxnId="{B095667C-6DD7-43A5-93CF-365BE1821B0C}">
      <dgm:prSet/>
      <dgm:spPr/>
      <dgm:t>
        <a:bodyPr/>
        <a:lstStyle/>
        <a:p>
          <a:endParaRPr lang="pt-BR"/>
        </a:p>
      </dgm:t>
    </dgm:pt>
    <dgm:pt modelId="{2347AC4F-5716-41E9-890B-4BA0E67ED29D}" type="sibTrans" cxnId="{B095667C-6DD7-43A5-93CF-365BE1821B0C}">
      <dgm:prSet/>
      <dgm:spPr/>
      <dgm:t>
        <a:bodyPr/>
        <a:lstStyle/>
        <a:p>
          <a:endParaRPr lang="pt-BR"/>
        </a:p>
      </dgm:t>
    </dgm:pt>
    <dgm:pt modelId="{95E32B0F-3F9F-4F8E-9075-D0514A64876B}">
      <dgm:prSet phldrT="[Texto]"/>
      <dgm:spPr/>
      <dgm:t>
        <a:bodyPr/>
        <a:lstStyle/>
        <a:p>
          <a:r>
            <a:rPr lang="pt-BR" dirty="0"/>
            <a:t>60 minutos</a:t>
          </a:r>
        </a:p>
      </dgm:t>
    </dgm:pt>
    <dgm:pt modelId="{5CB811D3-D9FF-4105-A80E-F5B48640214D}" type="parTrans" cxnId="{C453A342-94F6-4944-8BC0-51980313ED19}">
      <dgm:prSet/>
      <dgm:spPr/>
      <dgm:t>
        <a:bodyPr/>
        <a:lstStyle/>
        <a:p>
          <a:endParaRPr lang="pt-BR"/>
        </a:p>
      </dgm:t>
    </dgm:pt>
    <dgm:pt modelId="{69B09EB6-69AE-4046-8BE3-E467ED3D90DA}" type="sibTrans" cxnId="{C453A342-94F6-4944-8BC0-51980313ED19}">
      <dgm:prSet/>
      <dgm:spPr/>
      <dgm:t>
        <a:bodyPr/>
        <a:lstStyle/>
        <a:p>
          <a:endParaRPr lang="pt-BR"/>
        </a:p>
      </dgm:t>
    </dgm:pt>
    <dgm:pt modelId="{E0EF97C2-1464-4ECE-AC92-26A4C94B4993}">
      <dgm:prSet phldrT="[Texto]"/>
      <dgm:spPr/>
      <dgm:t>
        <a:bodyPr/>
        <a:lstStyle/>
        <a:p>
          <a:r>
            <a:rPr lang="pt-BR" dirty="0"/>
            <a:t>Ponderada em sala</a:t>
          </a:r>
        </a:p>
      </dgm:t>
    </dgm:pt>
    <dgm:pt modelId="{B6C2E29A-D552-43A5-8BBD-AAE32E82B25B}" type="parTrans" cxnId="{23F33F7C-4FDA-4B70-A71D-066AD69CBA00}">
      <dgm:prSet/>
      <dgm:spPr/>
      <dgm:t>
        <a:bodyPr/>
        <a:lstStyle/>
        <a:p>
          <a:endParaRPr lang="pt-BR"/>
        </a:p>
      </dgm:t>
    </dgm:pt>
    <dgm:pt modelId="{B4C2A5CB-EA78-4F32-864B-41D9C42E3196}" type="sibTrans" cxnId="{23F33F7C-4FDA-4B70-A71D-066AD69CBA00}">
      <dgm:prSet/>
      <dgm:spPr/>
      <dgm:t>
        <a:bodyPr/>
        <a:lstStyle/>
        <a:p>
          <a:endParaRPr lang="pt-BR"/>
        </a:p>
      </dgm:t>
    </dgm:pt>
    <dgm:pt modelId="{F3762591-9061-42CE-8480-A63D8FDEF945}" type="pres">
      <dgm:prSet presAssocID="{68589CFC-5CF5-492D-B90D-36B70ECBF911}" presName="linear" presStyleCnt="0">
        <dgm:presLayoutVars>
          <dgm:animLvl val="lvl"/>
          <dgm:resizeHandles val="exact"/>
        </dgm:presLayoutVars>
      </dgm:prSet>
      <dgm:spPr/>
    </dgm:pt>
    <dgm:pt modelId="{9C0A39A8-AF91-4058-8F64-77ADEC112FF0}" type="pres">
      <dgm:prSet presAssocID="{C319C2D3-2B27-46C5-AE37-41961520F2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490DFE-89EE-4D29-AF87-B19BFEBD6B5E}" type="pres">
      <dgm:prSet presAssocID="{C319C2D3-2B27-46C5-AE37-41961520F2DE}" presName="childText" presStyleLbl="revTx" presStyleIdx="0" presStyleCnt="3">
        <dgm:presLayoutVars>
          <dgm:bulletEnabled val="1"/>
        </dgm:presLayoutVars>
      </dgm:prSet>
      <dgm:spPr/>
    </dgm:pt>
    <dgm:pt modelId="{90388E91-43BD-4F25-B495-46BB3964849E}" type="pres">
      <dgm:prSet presAssocID="{01ECC234-92D2-41F1-A971-F897F19AF7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A415F8-7428-4EB3-B5FF-03279F2085F8}" type="pres">
      <dgm:prSet presAssocID="{01ECC234-92D2-41F1-A971-F897F19AF7E9}" presName="childText" presStyleLbl="revTx" presStyleIdx="1" presStyleCnt="3">
        <dgm:presLayoutVars>
          <dgm:bulletEnabled val="1"/>
        </dgm:presLayoutVars>
      </dgm:prSet>
      <dgm:spPr/>
    </dgm:pt>
    <dgm:pt modelId="{14D2672E-1955-4070-8277-3BF78689881D}" type="pres">
      <dgm:prSet presAssocID="{95E32B0F-3F9F-4F8E-9075-D0514A6487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BC9428-170D-4E0D-B3D9-54BF4CCC6726}" type="pres">
      <dgm:prSet presAssocID="{95E32B0F-3F9F-4F8E-9075-D0514A64876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66FDD2E-56CC-4746-9F8F-0A99DB99764D}" srcId="{C319C2D3-2B27-46C5-AE37-41961520F2DE}" destId="{596C8987-1697-40A2-A20D-DCA8180C533E}" srcOrd="0" destOrd="0" parTransId="{EB667371-B833-43A2-8CC8-1F5BB71206C7}" sibTransId="{992C1D0C-5FCF-42C1-9A1D-8CE1C95023C3}"/>
    <dgm:cxn modelId="{F93E275D-51AA-4B06-8E00-1D19951A9ACC}" type="presOf" srcId="{064D8BFB-CD3D-4FA3-A2A0-1E4D7F844C62}" destId="{A1A415F8-7428-4EB3-B5FF-03279F2085F8}" srcOrd="0" destOrd="0" presId="urn:microsoft.com/office/officeart/2005/8/layout/vList2"/>
    <dgm:cxn modelId="{99A2B161-36E3-4E65-9D98-E06F7F1A6E17}" type="presOf" srcId="{01ECC234-92D2-41F1-A971-F897F19AF7E9}" destId="{90388E91-43BD-4F25-B495-46BB3964849E}" srcOrd="0" destOrd="0" presId="urn:microsoft.com/office/officeart/2005/8/layout/vList2"/>
    <dgm:cxn modelId="{C453A342-94F6-4944-8BC0-51980313ED19}" srcId="{68589CFC-5CF5-492D-B90D-36B70ECBF911}" destId="{95E32B0F-3F9F-4F8E-9075-D0514A64876B}" srcOrd="2" destOrd="0" parTransId="{5CB811D3-D9FF-4105-A80E-F5B48640214D}" sibTransId="{69B09EB6-69AE-4046-8BE3-E467ED3D90DA}"/>
    <dgm:cxn modelId="{1ACE257B-BCDB-4D03-9F92-BAF3DB99ED99}" type="presOf" srcId="{596C8987-1697-40A2-A20D-DCA8180C533E}" destId="{04490DFE-89EE-4D29-AF87-B19BFEBD6B5E}" srcOrd="0" destOrd="0" presId="urn:microsoft.com/office/officeart/2005/8/layout/vList2"/>
    <dgm:cxn modelId="{23F33F7C-4FDA-4B70-A71D-066AD69CBA00}" srcId="{95E32B0F-3F9F-4F8E-9075-D0514A64876B}" destId="{E0EF97C2-1464-4ECE-AC92-26A4C94B4993}" srcOrd="0" destOrd="0" parTransId="{B6C2E29A-D552-43A5-8BBD-AAE32E82B25B}" sibTransId="{B4C2A5CB-EA78-4F32-864B-41D9C42E3196}"/>
    <dgm:cxn modelId="{B095667C-6DD7-43A5-93CF-365BE1821B0C}" srcId="{01ECC234-92D2-41F1-A971-F897F19AF7E9}" destId="{064D8BFB-CD3D-4FA3-A2A0-1E4D7F844C62}" srcOrd="0" destOrd="0" parTransId="{8377F355-DF7B-4DC7-A0B2-E5DA3BCFF9CB}" sibTransId="{2347AC4F-5716-41E9-890B-4BA0E67ED29D}"/>
    <dgm:cxn modelId="{6CEF1787-DEB3-40FB-9192-F620E935FCE0}" type="presOf" srcId="{C319C2D3-2B27-46C5-AE37-41961520F2DE}" destId="{9C0A39A8-AF91-4058-8F64-77ADEC112FF0}" srcOrd="0" destOrd="0" presId="urn:microsoft.com/office/officeart/2005/8/layout/vList2"/>
    <dgm:cxn modelId="{6109E6A2-5C69-4478-AE75-94E505B2CC1A}" type="presOf" srcId="{E0EF97C2-1464-4ECE-AC92-26A4C94B4993}" destId="{93BC9428-170D-4E0D-B3D9-54BF4CCC6726}" srcOrd="0" destOrd="0" presId="urn:microsoft.com/office/officeart/2005/8/layout/vList2"/>
    <dgm:cxn modelId="{870E6FAE-0C4D-41C9-A14C-30BF775B5860}" srcId="{68589CFC-5CF5-492D-B90D-36B70ECBF911}" destId="{C319C2D3-2B27-46C5-AE37-41961520F2DE}" srcOrd="0" destOrd="0" parTransId="{05590A33-CC78-4351-BAF9-4881FB3B13FB}" sibTransId="{15557BBD-2A26-4EA6-8BBA-34A96E8E3869}"/>
    <dgm:cxn modelId="{444D78B5-F008-4120-98BA-56FACA779823}" srcId="{68589CFC-5CF5-492D-B90D-36B70ECBF911}" destId="{01ECC234-92D2-41F1-A971-F897F19AF7E9}" srcOrd="1" destOrd="0" parTransId="{E67419DC-BF21-4EB4-A781-CE55A8B456C1}" sibTransId="{D0B33EE6-4B90-4869-9154-A3D5536C5D2B}"/>
    <dgm:cxn modelId="{51ACB4C2-332E-466A-A3AB-FE5A631746C0}" type="presOf" srcId="{68589CFC-5CF5-492D-B90D-36B70ECBF911}" destId="{F3762591-9061-42CE-8480-A63D8FDEF945}" srcOrd="0" destOrd="0" presId="urn:microsoft.com/office/officeart/2005/8/layout/vList2"/>
    <dgm:cxn modelId="{04A054DE-2688-4811-B0B1-A5AAA221922F}" type="presOf" srcId="{95E32B0F-3F9F-4F8E-9075-D0514A64876B}" destId="{14D2672E-1955-4070-8277-3BF78689881D}" srcOrd="0" destOrd="0" presId="urn:microsoft.com/office/officeart/2005/8/layout/vList2"/>
    <dgm:cxn modelId="{CF52F443-FA77-4BCA-B061-047B22539187}" type="presParOf" srcId="{F3762591-9061-42CE-8480-A63D8FDEF945}" destId="{9C0A39A8-AF91-4058-8F64-77ADEC112FF0}" srcOrd="0" destOrd="0" presId="urn:microsoft.com/office/officeart/2005/8/layout/vList2"/>
    <dgm:cxn modelId="{9A5A599A-C016-41E3-8AA0-FC76C6D299DA}" type="presParOf" srcId="{F3762591-9061-42CE-8480-A63D8FDEF945}" destId="{04490DFE-89EE-4D29-AF87-B19BFEBD6B5E}" srcOrd="1" destOrd="0" presId="urn:microsoft.com/office/officeart/2005/8/layout/vList2"/>
    <dgm:cxn modelId="{B909A527-1928-4EAF-92F5-C3A3930DA59E}" type="presParOf" srcId="{F3762591-9061-42CE-8480-A63D8FDEF945}" destId="{90388E91-43BD-4F25-B495-46BB3964849E}" srcOrd="2" destOrd="0" presId="urn:microsoft.com/office/officeart/2005/8/layout/vList2"/>
    <dgm:cxn modelId="{A588F076-BA9F-4844-B8B9-170234AA68CC}" type="presParOf" srcId="{F3762591-9061-42CE-8480-A63D8FDEF945}" destId="{A1A415F8-7428-4EB3-B5FF-03279F2085F8}" srcOrd="3" destOrd="0" presId="urn:microsoft.com/office/officeart/2005/8/layout/vList2"/>
    <dgm:cxn modelId="{83EC67D0-3760-4EC8-B78C-0549F9EF7BDF}" type="presParOf" srcId="{F3762591-9061-42CE-8480-A63D8FDEF945}" destId="{14D2672E-1955-4070-8277-3BF78689881D}" srcOrd="4" destOrd="0" presId="urn:microsoft.com/office/officeart/2005/8/layout/vList2"/>
    <dgm:cxn modelId="{6F4E69C0-BB0E-4022-A772-1596E4739298}" type="presParOf" srcId="{F3762591-9061-42CE-8480-A63D8FDEF945}" destId="{93BC9428-170D-4E0D-B3D9-54BF4CCC67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A39A8-AF91-4058-8F64-77ADEC112FF0}">
      <dsp:nvSpPr>
        <dsp:cNvPr id="0" name=""/>
        <dsp:cNvSpPr/>
      </dsp:nvSpPr>
      <dsp:spPr>
        <a:xfrm>
          <a:off x="0" y="53979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15 minutos</a:t>
          </a:r>
        </a:p>
      </dsp:txBody>
      <dsp:txXfrm>
        <a:off x="37696" y="91675"/>
        <a:ext cx="6020608" cy="696808"/>
      </dsp:txXfrm>
    </dsp:sp>
    <dsp:sp modelId="{04490DFE-89EE-4D29-AF87-B19BFEBD6B5E}">
      <dsp:nvSpPr>
        <dsp:cNvPr id="0" name=""/>
        <dsp:cNvSpPr/>
      </dsp:nvSpPr>
      <dsp:spPr>
        <a:xfrm>
          <a:off x="0" y="826179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Daily</a:t>
          </a:r>
        </a:p>
      </dsp:txBody>
      <dsp:txXfrm>
        <a:off x="0" y="826179"/>
        <a:ext cx="6096000" cy="546480"/>
      </dsp:txXfrm>
    </dsp:sp>
    <dsp:sp modelId="{90388E91-43BD-4F25-B495-46BB3964849E}">
      <dsp:nvSpPr>
        <dsp:cNvPr id="0" name=""/>
        <dsp:cNvSpPr/>
      </dsp:nvSpPr>
      <dsp:spPr>
        <a:xfrm>
          <a:off x="0" y="1372659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45 minutos</a:t>
          </a:r>
        </a:p>
      </dsp:txBody>
      <dsp:txXfrm>
        <a:off x="37696" y="1410355"/>
        <a:ext cx="6020608" cy="696808"/>
      </dsp:txXfrm>
    </dsp:sp>
    <dsp:sp modelId="{A1A415F8-7428-4EB3-B5FF-03279F2085F8}">
      <dsp:nvSpPr>
        <dsp:cNvPr id="0" name=""/>
        <dsp:cNvSpPr/>
      </dsp:nvSpPr>
      <dsp:spPr>
        <a:xfrm>
          <a:off x="0" y="214486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Aula expositiva e dialogada</a:t>
          </a:r>
        </a:p>
      </dsp:txBody>
      <dsp:txXfrm>
        <a:off x="0" y="2144860"/>
        <a:ext cx="6096000" cy="546480"/>
      </dsp:txXfrm>
    </dsp:sp>
    <dsp:sp modelId="{14D2672E-1955-4070-8277-3BF78689881D}">
      <dsp:nvSpPr>
        <dsp:cNvPr id="0" name=""/>
        <dsp:cNvSpPr/>
      </dsp:nvSpPr>
      <dsp:spPr>
        <a:xfrm>
          <a:off x="0" y="2691340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60 minutos</a:t>
          </a:r>
        </a:p>
      </dsp:txBody>
      <dsp:txXfrm>
        <a:off x="37696" y="2729036"/>
        <a:ext cx="6020608" cy="696808"/>
      </dsp:txXfrm>
    </dsp:sp>
    <dsp:sp modelId="{93BC9428-170D-4E0D-B3D9-54BF4CCC6726}">
      <dsp:nvSpPr>
        <dsp:cNvPr id="0" name=""/>
        <dsp:cNvSpPr/>
      </dsp:nvSpPr>
      <dsp:spPr>
        <a:xfrm>
          <a:off x="0" y="346354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Ponderada em sala</a:t>
          </a:r>
        </a:p>
      </dsp:txBody>
      <dsp:txXfrm>
        <a:off x="0" y="3463540"/>
        <a:ext cx="6096000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1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31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00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215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8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76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399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028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30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81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80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168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1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09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8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28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72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35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49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Sistemas Distribuídos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Problemática: Armazenamento de Logs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IoT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6EA5F67-B8FA-C32B-ACF2-EE250BC1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97" y="790048"/>
            <a:ext cx="7344312" cy="37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3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Pipeline de Dados e Métricas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DDEAD45-62EA-232E-FA82-F7F42381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81" y="672582"/>
            <a:ext cx="6515837" cy="42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Sistemas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Distribuidos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08ED9DF-E357-2750-FA22-E165D34D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62" y="655241"/>
            <a:ext cx="5452501" cy="42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4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CORBA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943836"/>
            <a:ext cx="8197682" cy="32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CORBA (abreviado de Common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Object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Request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Broker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) é a arquitetura padrão criada pelo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Object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Management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Group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para estabelecer e simplificar a troca de dados entre sistemas distribuídos heterogêneos.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ORB (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Object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Request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Broker): módulo intermediário entre cliente e objeto, sendo responsável em aceitar a requisição do cliente, enviá-la para o objeto competente e, assim que disponível a resposta, entregá-la para o cliente </a:t>
            </a: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(Open </a:t>
            </a:r>
            <a:r>
              <a:rPr lang="pt-BR" sz="15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!)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IDL (Interface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Definition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Language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), uma linguagem baseada em C++ que não possui algoritmos nem variáveis, ou seja, é puramente declarativa, e, portanto, é independente da linguagem de programação utilizada para acessá-la.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os objetos em sistemas distribuídos possuem uma característica de dualidade: um estado dinâmico, tipicamente alocado em memória volátil (em tempo de execução), e um estado persistente, que não pode ser destruído após o encerramento do programa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74167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Os Problemas que o Ragnarok teve que enfrentar!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943836"/>
            <a:ext cx="8197682" cy="297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desenvolvimento de jogos online tem um grande desafio de redes: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Inconsistência;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Largura de Banda;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Latência;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Perda de Pacotes;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 evolução da infraestrutura ajudou a jogos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mais robustos a se popularizarem!</a:t>
            </a:r>
          </a:p>
        </p:txBody>
      </p:sp>
      <p:pic>
        <p:nvPicPr>
          <p:cNvPr id="6146" name="Picture 2" descr="Linha do Tempo | Ragnarök Online – MMORPG gratuito! - Warpportal Brasil">
            <a:extLst>
              <a:ext uri="{FF2B5EF4-FFF2-40B4-BE49-F238E27FC236}">
                <a16:creationId xmlns:a16="http://schemas.microsoft.com/office/drawing/2014/main" id="{396CEB64-8C38-3E31-A9D1-F8F151D5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06" y="1791946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Uma Breve História do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756063"/>
            <a:ext cx="8197682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começou como um orquestrador de contêineres, aproveitando a popularidade rapidamente adquirida do Docker, a ferramenta de conteinerização responsável por tornar tudo mais fácil e por esse motivo muito popular, para construir, executar e distribuir contêineres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foi criado por Joe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Beda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, Brendan Burns, e Craig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McLuckie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, que eram engenheiros do Google, e foi lançado em 2014. O projeto teve origem no Google como um projeto interno chamado "Borg".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Orquestração de Contêineres;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Escalabilidade e Alta Disponibilidade;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Balanceamento de Carga;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Automação;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Gestão de Recursos;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Isolamento e Segurança;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Portabilidade;</a:t>
            </a:r>
          </a:p>
        </p:txBody>
      </p:sp>
    </p:spTree>
    <p:extLst>
      <p:ext uri="{BB962C8B-B14F-4D97-AF65-F5344CB8AC3E}">
        <p14:creationId xmlns:p14="http://schemas.microsoft.com/office/powerpoint/2010/main" val="302708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 de Arquitetura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62" name="Picture 2" descr="Padrão do Kubernetes de alta disponibilidade usando o Azure e o Azure Stack  Hub - Azure Hybrid App Solutions | Microsoft Learn">
            <a:extLst>
              <a:ext uri="{FF2B5EF4-FFF2-40B4-BE49-F238E27FC236}">
                <a16:creationId xmlns:a16="http://schemas.microsoft.com/office/drawing/2014/main" id="{AC322D2A-7BDA-36A7-288A-8A49164A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25" y="832757"/>
            <a:ext cx="7978749" cy="36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30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Terraform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Ansible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34" name="Picture 2" descr="Terraform: Gerenciamento de Infraestrutura como Código com Exemplos Práticos">
            <a:extLst>
              <a:ext uri="{FF2B5EF4-FFF2-40B4-BE49-F238E27FC236}">
                <a16:creationId xmlns:a16="http://schemas.microsoft.com/office/drawing/2014/main" id="{C28FE9A9-3E15-837E-C2CF-B22A67A2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81" y="775606"/>
            <a:ext cx="5690508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Você conhece terraform?">
            <a:extLst>
              <a:ext uri="{FF2B5EF4-FFF2-40B4-BE49-F238E27FC236}">
                <a16:creationId xmlns:a16="http://schemas.microsoft.com/office/drawing/2014/main" id="{CD76C13F-F0F8-9E2D-1223-05DF8B2B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5" y="1374320"/>
            <a:ext cx="26955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3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Terraform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Ansible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58" name="Picture 2" descr="Ansible and Ansible Architecture. What is Ansible? | by madhuka udantha |  Medium">
            <a:extLst>
              <a:ext uri="{FF2B5EF4-FFF2-40B4-BE49-F238E27FC236}">
                <a16:creationId xmlns:a16="http://schemas.microsoft.com/office/drawing/2014/main" id="{B1E53E92-EF0F-520E-38D1-D2E37E48C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88" y="823233"/>
            <a:ext cx="6719943" cy="39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6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SAP HANA no Google? Sim senhor!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10" name="Picture 2" descr="SAP ASCS, PAS e HANA são instalados em uma única VM">
            <a:extLst>
              <a:ext uri="{FF2B5EF4-FFF2-40B4-BE49-F238E27FC236}">
                <a16:creationId xmlns:a16="http://schemas.microsoft.com/office/drawing/2014/main" id="{07B93679-6C5A-009D-61FC-6E033D04F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8" y="687160"/>
            <a:ext cx="8441871" cy="39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785340DF-12B5-919D-F7BD-3464382F68AF}"/>
              </a:ext>
            </a:extLst>
          </p:cNvPr>
          <p:cNvSpPr txBox="1"/>
          <p:nvPr/>
        </p:nvSpPr>
        <p:spPr>
          <a:xfrm>
            <a:off x="611582" y="4579663"/>
            <a:ext cx="6608400" cy="5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https://cloud.google.com/solutions/sap/docs/architectures/sap-business-suite-on-hana?hl=pt-br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96816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E3F133C-2A30-D6DE-9E6B-600491571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745254"/>
              </p:ext>
            </p:extLst>
          </p:nvPr>
        </p:nvGraphicFramePr>
        <p:xfrm>
          <a:off x="1524000" y="626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0073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 Ponderado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8165019" cy="13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Faça uma pesquisa sobre um ERP que seja baseado em uma arquitetura distribuída. Explique seu funcionamento do ponto de vista arquitetural com base nos conceitos que você estudou. Compare com o sistema que está usando em seu projeto, quais são as vantagens e desvantagens?</a:t>
            </a:r>
            <a:endParaRPr sz="20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3" y="2795214"/>
            <a:ext cx="8431611" cy="140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Barema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Descrição dos elementos da arquitetura do sistema escolhido (tipo de modelo, geração, paradigma de comunicação: 50%;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Comparação com o sistema do projeto: 50%;</a:t>
            </a:r>
            <a:endParaRPr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58371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0A75162-166E-BA02-BF67-2A3391D5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09" y="885738"/>
            <a:ext cx="8414182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5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Netflix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F7E3EE-FCFA-D925-F4D7-4D8274BF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5" y="626750"/>
            <a:ext cx="8100450" cy="386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2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Topologia Netflix Service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Oriented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3BE51-18D6-7CFB-C333-8DB407F7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702416"/>
            <a:ext cx="5630636" cy="422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44;p69">
            <a:extLst>
              <a:ext uri="{FF2B5EF4-FFF2-40B4-BE49-F238E27FC236}">
                <a16:creationId xmlns:a16="http://schemas.microsoft.com/office/drawing/2014/main" id="{BE761B4C-4C29-547E-E449-0926DCE75671}"/>
              </a:ext>
            </a:extLst>
          </p:cNvPr>
          <p:cNvSpPr txBox="1"/>
          <p:nvPr/>
        </p:nvSpPr>
        <p:spPr>
          <a:xfrm>
            <a:off x="521774" y="4426427"/>
            <a:ext cx="7634346" cy="47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Ribbon: client side software load balancing algorithms</a:t>
            </a:r>
            <a:endParaRPr lang="pt-BR" sz="25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45195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Eureka High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Level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F43186-BACB-BB0B-E29A-7C459FBDE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17753"/>
          <a:stretch/>
        </p:blipFill>
        <p:spPr bwMode="auto">
          <a:xfrm>
            <a:off x="1052453" y="963386"/>
            <a:ext cx="6768931" cy="339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Comparativo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 descr="Kubernetes-native inner loop development with Quarkus | Red Hat Developer">
            <a:extLst>
              <a:ext uri="{FF2B5EF4-FFF2-40B4-BE49-F238E27FC236}">
                <a16:creationId xmlns:a16="http://schemas.microsoft.com/office/drawing/2014/main" id="{A0AC7EF3-1BBB-ADD5-7869-990867CE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9" y="718457"/>
            <a:ext cx="8100416" cy="35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1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Internet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8BEEF3E-09FF-8784-3E25-60F3D2E2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55" y="760119"/>
            <a:ext cx="7000558" cy="4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Big Data com AWS é um Grande Sistema Distribuído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CE77E8F-894F-F617-0003-8BB5D284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" y="784600"/>
            <a:ext cx="7444376" cy="39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05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498</Words>
  <Application>Microsoft Office PowerPoint</Application>
  <PresentationFormat>Apresentação na tela (16:9)</PresentationFormat>
  <Paragraphs>59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2</cp:revision>
  <dcterms:modified xsi:type="dcterms:W3CDTF">2023-09-27T12:37:13Z</dcterms:modified>
</cp:coreProperties>
</file>